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</p:sldIdLst>
  <p:sldSz cx="18288000" cy="10287000"/>
  <p:notesSz cx="6858000" cy="9144000"/>
  <p:embeddedFontLst>
    <p:embeddedFont>
      <p:font typeface="Garet Bold" panose="020B0604020202020204" charset="0"/>
      <p:regular r:id="rId8"/>
    </p:embeddedFont>
    <p:embeddedFont>
      <p:font typeface="Public Sans Thin Bold" panose="020B0604020202020204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D5FD35-2D2B-4F75-AC3C-7BEB2BFB6699}" v="17" dt="2026-04-10T05:27:56.8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1" d="100"/>
          <a:sy n="71" d="100"/>
        </p:scale>
        <p:origin x="71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Lawrie" userId="053fec8d-4db6-449a-8e73-7d5899837dae" providerId="ADAL" clId="{5DA63D8C-B9EE-4F86-BE66-70B0446A732E}"/>
    <pc:docChg chg="undo custSel modSld">
      <pc:chgData name="Emily Lawrie" userId="053fec8d-4db6-449a-8e73-7d5899837dae" providerId="ADAL" clId="{5DA63D8C-B9EE-4F86-BE66-70B0446A732E}" dt="2026-04-10T05:28:11.056" v="152" actId="20577"/>
      <pc:docMkLst>
        <pc:docMk/>
      </pc:docMkLst>
      <pc:sldChg chg="modSp mod">
        <pc:chgData name="Emily Lawrie" userId="053fec8d-4db6-449a-8e73-7d5899837dae" providerId="ADAL" clId="{5DA63D8C-B9EE-4F86-BE66-70B0446A732E}" dt="2026-04-10T03:58:51.153" v="105" actId="20577"/>
        <pc:sldMkLst>
          <pc:docMk/>
          <pc:sldMk cId="0" sldId="256"/>
        </pc:sldMkLst>
        <pc:spChg chg="mod">
          <ac:chgData name="Emily Lawrie" userId="053fec8d-4db6-449a-8e73-7d5899837dae" providerId="ADAL" clId="{5DA63D8C-B9EE-4F86-BE66-70B0446A732E}" dt="2026-04-10T03:47:35.697" v="0" actId="20577"/>
          <ac:spMkLst>
            <pc:docMk/>
            <pc:sldMk cId="0" sldId="256"/>
            <ac:spMk id="13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3:47:38.675" v="1" actId="20577"/>
          <ac:spMkLst>
            <pc:docMk/>
            <pc:sldMk cId="0" sldId="256"/>
            <ac:spMk id="14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3:57:52.867" v="72" actId="20577"/>
          <ac:spMkLst>
            <pc:docMk/>
            <pc:sldMk cId="0" sldId="256"/>
            <ac:spMk id="15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3:47:49.582" v="2"/>
          <ac:spMkLst>
            <pc:docMk/>
            <pc:sldMk cId="0" sldId="256"/>
            <ac:spMk id="16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3:58:51.153" v="105" actId="20577"/>
          <ac:spMkLst>
            <pc:docMk/>
            <pc:sldMk cId="0" sldId="256"/>
            <ac:spMk id="17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3:57:14.164" v="34" actId="20577"/>
          <ac:spMkLst>
            <pc:docMk/>
            <pc:sldMk cId="0" sldId="256"/>
            <ac:spMk id="18" creationId="{00000000-0000-0000-0000-000000000000}"/>
          </ac:spMkLst>
        </pc:spChg>
      </pc:sldChg>
      <pc:sldChg chg="modSp mod">
        <pc:chgData name="Emily Lawrie" userId="053fec8d-4db6-449a-8e73-7d5899837dae" providerId="ADAL" clId="{5DA63D8C-B9EE-4F86-BE66-70B0446A732E}" dt="2026-04-10T05:27:34.212" v="134"/>
        <pc:sldMkLst>
          <pc:docMk/>
          <pc:sldMk cId="0" sldId="257"/>
        </pc:sldMkLst>
        <pc:spChg chg="mod">
          <ac:chgData name="Emily Lawrie" userId="053fec8d-4db6-449a-8e73-7d5899837dae" providerId="ADAL" clId="{5DA63D8C-B9EE-4F86-BE66-70B0446A732E}" dt="2026-04-10T03:48:03.871" v="3"/>
          <ac:spMkLst>
            <pc:docMk/>
            <pc:sldMk cId="0" sldId="257"/>
            <ac:spMk id="12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4:02:23.712" v="120" actId="20577"/>
          <ac:spMkLst>
            <pc:docMk/>
            <pc:sldMk cId="0" sldId="257"/>
            <ac:spMk id="13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3:48:08.060" v="4" actId="20577"/>
          <ac:spMkLst>
            <pc:docMk/>
            <pc:sldMk cId="0" sldId="257"/>
            <ac:spMk id="14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5:27:34.212" v="134"/>
          <ac:spMkLst>
            <pc:docMk/>
            <pc:sldMk cId="0" sldId="257"/>
            <ac:spMk id="15" creationId="{00000000-0000-0000-0000-000000000000}"/>
          </ac:spMkLst>
        </pc:spChg>
      </pc:sldChg>
      <pc:sldChg chg="modSp mod">
        <pc:chgData name="Emily Lawrie" userId="053fec8d-4db6-449a-8e73-7d5899837dae" providerId="ADAL" clId="{5DA63D8C-B9EE-4F86-BE66-70B0446A732E}" dt="2026-04-10T05:28:11.056" v="152" actId="20577"/>
        <pc:sldMkLst>
          <pc:docMk/>
          <pc:sldMk cId="0" sldId="258"/>
        </pc:sldMkLst>
        <pc:spChg chg="mod">
          <ac:chgData name="Emily Lawrie" userId="053fec8d-4db6-449a-8e73-7d5899837dae" providerId="ADAL" clId="{5DA63D8C-B9EE-4F86-BE66-70B0446A732E}" dt="2026-04-10T04:02:58.212" v="124" actId="1076"/>
          <ac:spMkLst>
            <pc:docMk/>
            <pc:sldMk cId="0" sldId="258"/>
            <ac:spMk id="7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5:28:11.056" v="152" actId="20577"/>
          <ac:spMkLst>
            <pc:docMk/>
            <pc:sldMk cId="0" sldId="258"/>
            <ac:spMk id="11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5:28:08.824" v="151" actId="20577"/>
          <ac:spMkLst>
            <pc:docMk/>
            <pc:sldMk cId="0" sldId="258"/>
            <ac:spMk id="12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5:28:00.276" v="146" actId="20577"/>
          <ac:spMkLst>
            <pc:docMk/>
            <pc:sldMk cId="0" sldId="258"/>
            <ac:spMk id="13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4:02:50.273" v="123"/>
          <ac:spMkLst>
            <pc:docMk/>
            <pc:sldMk cId="0" sldId="258"/>
            <ac:spMk id="14" creationId="{00000000-0000-0000-0000-000000000000}"/>
          </ac:spMkLst>
        </pc:spChg>
        <pc:spChg chg="mod">
          <ac:chgData name="Emily Lawrie" userId="053fec8d-4db6-449a-8e73-7d5899837dae" providerId="ADAL" clId="{5DA63D8C-B9EE-4F86-BE66-70B0446A732E}" dt="2026-04-10T04:03:07.619" v="133" actId="20577"/>
          <ac:spMkLst>
            <pc:docMk/>
            <pc:sldMk cId="0" sldId="258"/>
            <ac:spMk id="15" creationId="{00000000-0000-0000-0000-000000000000}"/>
          </ac:spMkLst>
        </pc:spChg>
        <pc:grpChg chg="mod">
          <ac:chgData name="Emily Lawrie" userId="053fec8d-4db6-449a-8e73-7d5899837dae" providerId="ADAL" clId="{5DA63D8C-B9EE-4F86-BE66-70B0446A732E}" dt="2026-04-10T04:03:01.341" v="126" actId="1076"/>
          <ac:grpSpMkLst>
            <pc:docMk/>
            <pc:sldMk cId="0" sldId="258"/>
            <ac:grpSpMk id="2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nders.edu.au/content/dam/documents/staff/policies/people-culture/professional-experience-to-academic-qualifications-equivalency-policy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nders.edu.au/content/dam/documents/staff/policies/people-culture/professional-experience-to-academic-qualifications-equivalency-policy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nders.edu.au/content/dam/documents/staff/policies/people-culture/professional-experience-to-academic-qualifications-equivalency-policy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81000" y="668728"/>
            <a:ext cx="17526000" cy="9103717"/>
            <a:chOff x="0" y="0"/>
            <a:chExt cx="4258875" cy="22122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58875" cy="2212233"/>
            </a:xfrm>
            <a:custGeom>
              <a:avLst/>
              <a:gdLst/>
              <a:ahLst/>
              <a:cxnLst/>
              <a:rect l="l" t="t" r="r" b="b"/>
              <a:pathLst>
                <a:path w="4258875" h="2212233">
                  <a:moveTo>
                    <a:pt x="0" y="0"/>
                  </a:moveTo>
                  <a:lnTo>
                    <a:pt x="4258875" y="0"/>
                  </a:lnTo>
                  <a:lnTo>
                    <a:pt x="4258875" y="2212233"/>
                  </a:lnTo>
                  <a:lnTo>
                    <a:pt x="0" y="22122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60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 flipH="1">
            <a:off x="381000" y="6671287"/>
            <a:ext cx="8787466" cy="0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6" name="AutoShape 6"/>
          <p:cNvSpPr/>
          <p:nvPr/>
        </p:nvSpPr>
        <p:spPr>
          <a:xfrm flipH="1" flipV="1">
            <a:off x="9144000" y="668728"/>
            <a:ext cx="24466" cy="6389986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7" name="AutoShape 7"/>
          <p:cNvSpPr/>
          <p:nvPr/>
        </p:nvSpPr>
        <p:spPr>
          <a:xfrm flipV="1">
            <a:off x="9144000" y="6886165"/>
            <a:ext cx="24466" cy="2886280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8" name="AutoShape 8"/>
          <p:cNvSpPr/>
          <p:nvPr/>
        </p:nvSpPr>
        <p:spPr>
          <a:xfrm flipH="1" flipV="1">
            <a:off x="9187516" y="6068150"/>
            <a:ext cx="8719484" cy="23398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pic>
        <p:nvPicPr>
          <p:cNvPr id="9" name="Picture 9"/>
          <p:cNvPicPr>
            <a:picLocks noChangeAspect="1"/>
          </p:cNvPicPr>
          <p:nvPr/>
        </p:nvPicPr>
        <p:blipFill>
          <a:blip r:embed="rId2"/>
          <a:srcRect r="73800"/>
          <a:stretch>
            <a:fillRect/>
          </a:stretch>
        </p:blipFill>
        <p:spPr>
          <a:xfrm>
            <a:off x="17165557" y="8975544"/>
            <a:ext cx="1037680" cy="1157063"/>
          </a:xfrm>
          <a:prstGeom prst="rect">
            <a:avLst/>
          </a:prstGeom>
        </p:spPr>
      </p:pic>
      <p:sp>
        <p:nvSpPr>
          <p:cNvPr id="10" name="TextBox 10"/>
          <p:cNvSpPr txBox="1"/>
          <p:nvPr/>
        </p:nvSpPr>
        <p:spPr>
          <a:xfrm>
            <a:off x="381000" y="125836"/>
            <a:ext cx="3450687" cy="5428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4320"/>
              </a:lnSpc>
            </a:pPr>
            <a:r>
              <a:rPr lang="en-US" sz="3600">
                <a:solidFill>
                  <a:srgbClr val="232D4B"/>
                </a:solidFill>
                <a:latin typeface="Garet Bold"/>
              </a:rPr>
              <a:t>T&amp;R: Level E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40401" y="923925"/>
            <a:ext cx="1853131" cy="200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>
                <a:solidFill>
                  <a:srgbClr val="232D4B"/>
                </a:solidFill>
                <a:latin typeface="Garet Bold"/>
              </a:rPr>
              <a:t>Teaching 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640401" y="6937987"/>
            <a:ext cx="2931884" cy="200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>
                <a:solidFill>
                  <a:srgbClr val="232D4B"/>
                </a:solidFill>
                <a:latin typeface="Garet Bold"/>
              </a:rPr>
              <a:t>Skill Base &amp; Qualifications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9631858" y="6298276"/>
            <a:ext cx="6788146" cy="205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 dirty="0">
                <a:solidFill>
                  <a:srgbClr val="36464B"/>
                </a:solidFill>
                <a:latin typeface="Garet Bold"/>
              </a:rPr>
              <a:t>Service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9631858" y="923925"/>
            <a:ext cx="4724988" cy="205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 dirty="0">
                <a:solidFill>
                  <a:srgbClr val="232D4B"/>
                </a:solidFill>
                <a:latin typeface="Garet Bold"/>
              </a:rPr>
              <a:t>Research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9639039" y="1264808"/>
            <a:ext cx="7940546" cy="22926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Demonstrates institutional, national and international research leadership, esteem and impact.</a:t>
            </a: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Contributes to and leads significant funded activities impacting policy and/or practice at scale nationally and internationally; mentors and sponsors researcher development at all levels and/or across disciplines.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640401" y="7280887"/>
            <a:ext cx="8324925" cy="369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Doctorate qualification or equivalent clinical/professional experience. Equivalencies and their recognition processes can be found in the Equivalence of Academic Staff Qualifications </a:t>
            </a:r>
            <a:r>
              <a:rPr lang="en-AU" sz="1100" dirty="0">
                <a:solidFill>
                  <a:srgbClr val="36464B"/>
                </a:solidFill>
                <a:latin typeface="Public Sans Thin Bold"/>
                <a:hlinkClick r:id="rId3"/>
              </a:rPr>
              <a:t>Policy</a:t>
            </a: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9631858" y="6642712"/>
            <a:ext cx="7981141" cy="21003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Demonstrates consistently impactful strategic leadership both internal and external to the University.</a:t>
            </a: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Contributes to a wide range of strategy, governance and/or partnering activities as a senior leader and University representative.</a:t>
            </a: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Makes a sustained, significant, positive impact on Flinders’ reputation through meaningful engagement and service at the national and international level.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640401" y="1264808"/>
            <a:ext cx="8274638" cy="22926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Demonstrates pre-eminent scholarship of learning and teaching with recognition for strategic leadership and/or influence in teaching and related activities, within and beyond the institution that are innovative, inclusive and evidence-informed. </a:t>
            </a: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Is recognised for expertise and influence at national and international levels.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81000" y="668728"/>
            <a:ext cx="17526000" cy="9103717"/>
            <a:chOff x="0" y="0"/>
            <a:chExt cx="4258875" cy="22122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58875" cy="2212233"/>
            </a:xfrm>
            <a:custGeom>
              <a:avLst/>
              <a:gdLst/>
              <a:ahLst/>
              <a:cxnLst/>
              <a:rect l="l" t="t" r="r" b="b"/>
              <a:pathLst>
                <a:path w="4258875" h="2212233">
                  <a:moveTo>
                    <a:pt x="0" y="0"/>
                  </a:moveTo>
                  <a:lnTo>
                    <a:pt x="4258875" y="0"/>
                  </a:lnTo>
                  <a:lnTo>
                    <a:pt x="4258875" y="2212233"/>
                  </a:lnTo>
                  <a:lnTo>
                    <a:pt x="0" y="22122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60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 flipH="1" flipV="1">
            <a:off x="9144000" y="668728"/>
            <a:ext cx="24466" cy="6389986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6" name="AutoShape 6"/>
          <p:cNvSpPr/>
          <p:nvPr/>
        </p:nvSpPr>
        <p:spPr>
          <a:xfrm flipV="1">
            <a:off x="9144000" y="6886165"/>
            <a:ext cx="24466" cy="2886280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7" name="AutoShape 7"/>
          <p:cNvSpPr/>
          <p:nvPr/>
        </p:nvSpPr>
        <p:spPr>
          <a:xfrm flipH="1" flipV="1">
            <a:off x="9144051" y="3446447"/>
            <a:ext cx="8719484" cy="23398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2"/>
          <a:srcRect r="73800"/>
          <a:stretch>
            <a:fillRect/>
          </a:stretch>
        </p:blipFill>
        <p:spPr>
          <a:xfrm>
            <a:off x="17165557" y="8975544"/>
            <a:ext cx="1037680" cy="1157063"/>
          </a:xfrm>
          <a:prstGeom prst="rect">
            <a:avLst/>
          </a:prstGeom>
        </p:spPr>
      </p:pic>
      <p:sp>
        <p:nvSpPr>
          <p:cNvPr id="9" name="TextBox 9"/>
          <p:cNvSpPr txBox="1"/>
          <p:nvPr/>
        </p:nvSpPr>
        <p:spPr>
          <a:xfrm>
            <a:off x="381000" y="125836"/>
            <a:ext cx="3450687" cy="5428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4320"/>
              </a:lnSpc>
            </a:pPr>
            <a:r>
              <a:rPr lang="en-US" sz="3600">
                <a:solidFill>
                  <a:srgbClr val="232D4B"/>
                </a:solidFill>
                <a:latin typeface="Garet Bold"/>
              </a:rPr>
              <a:t>TS: Level E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837859" y="952500"/>
            <a:ext cx="1853131" cy="200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>
                <a:solidFill>
                  <a:srgbClr val="232D4B"/>
                </a:solidFill>
                <a:latin typeface="Garet Bold"/>
              </a:rPr>
              <a:t>Teaching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9358826" y="923925"/>
            <a:ext cx="2931884" cy="200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>
                <a:solidFill>
                  <a:srgbClr val="232D4B"/>
                </a:solidFill>
                <a:latin typeface="Garet Bold"/>
              </a:rPr>
              <a:t>Skill Base &amp; Qualifications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9378016" y="1189403"/>
            <a:ext cx="8324925" cy="5718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Doctorate qualification or equivalent clinical/professional experience. Equivalencies and their recognition processes can be found in the Equivalence of Academic Staff Qualifications </a:t>
            </a:r>
            <a:r>
              <a:rPr lang="en-AU" sz="1100" dirty="0">
                <a:solidFill>
                  <a:srgbClr val="36464B"/>
                </a:solidFill>
                <a:latin typeface="Public Sans Thin Bold"/>
                <a:hlinkClick r:id="rId3"/>
              </a:rPr>
              <a:t>Policy</a:t>
            </a: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9378016" y="4056476"/>
            <a:ext cx="8396066" cy="32544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Demonstrates consistently impactful strategic leadership both internal and external to the University.</a:t>
            </a: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Contributes to a wide range of strategy, governance and/or partnering activities as a senior leader and University representative.</a:t>
            </a: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Makes a sustained, significant, positive impact on Flinders’ reputation through meaningful engagement and service at the national and international level.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9378016" y="3758946"/>
            <a:ext cx="6788146" cy="205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 dirty="0">
                <a:solidFill>
                  <a:srgbClr val="36464B"/>
                </a:solidFill>
                <a:latin typeface="Garet Bold"/>
              </a:rPr>
              <a:t>Service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837859" y="1219451"/>
            <a:ext cx="8274638" cy="24850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Demonstrates pre-eminent scholarship of learning and teaching with recognition for strategic leadership and/or influence in teaching and related activities, within and beyond the institution that are innovative, inclusive and evidence-informed. </a:t>
            </a: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Is recognised for expertise and influence at national and international levels.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  <a:p>
            <a:pPr>
              <a:lnSpc>
                <a:spcPts val="1540"/>
              </a:lnSpc>
            </a:pP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81000" y="668728"/>
            <a:ext cx="17526000" cy="9103717"/>
            <a:chOff x="0" y="0"/>
            <a:chExt cx="4258875" cy="22122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58875" cy="2212233"/>
            </a:xfrm>
            <a:custGeom>
              <a:avLst/>
              <a:gdLst/>
              <a:ahLst/>
              <a:cxnLst/>
              <a:rect l="l" t="t" r="r" b="b"/>
              <a:pathLst>
                <a:path w="4258875" h="2212233">
                  <a:moveTo>
                    <a:pt x="0" y="0"/>
                  </a:moveTo>
                  <a:lnTo>
                    <a:pt x="4258875" y="0"/>
                  </a:lnTo>
                  <a:lnTo>
                    <a:pt x="4258875" y="2212233"/>
                  </a:lnTo>
                  <a:lnTo>
                    <a:pt x="0" y="22122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812800" cy="869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60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 flipH="1" flipV="1">
            <a:off x="9144000" y="668728"/>
            <a:ext cx="24466" cy="6389986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6" name="AutoShape 6"/>
          <p:cNvSpPr/>
          <p:nvPr/>
        </p:nvSpPr>
        <p:spPr>
          <a:xfrm flipH="1" flipV="1">
            <a:off x="9168466" y="6886165"/>
            <a:ext cx="19050" cy="2886280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sp>
        <p:nvSpPr>
          <p:cNvPr id="7" name="AutoShape 7"/>
          <p:cNvSpPr/>
          <p:nvPr/>
        </p:nvSpPr>
        <p:spPr>
          <a:xfrm flipH="1" flipV="1">
            <a:off x="9144000" y="3204552"/>
            <a:ext cx="8719484" cy="23398"/>
          </a:xfrm>
          <a:prstGeom prst="line">
            <a:avLst/>
          </a:prstGeom>
          <a:ln w="38100" cap="flat">
            <a:solidFill>
              <a:srgbClr val="FFD3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U"/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2"/>
          <a:srcRect r="73800"/>
          <a:stretch>
            <a:fillRect/>
          </a:stretch>
        </p:blipFill>
        <p:spPr>
          <a:xfrm>
            <a:off x="17165557" y="8975544"/>
            <a:ext cx="1037680" cy="1157063"/>
          </a:xfrm>
          <a:prstGeom prst="rect">
            <a:avLst/>
          </a:prstGeom>
        </p:spPr>
      </p:pic>
      <p:sp>
        <p:nvSpPr>
          <p:cNvPr id="9" name="TextBox 9"/>
          <p:cNvSpPr txBox="1"/>
          <p:nvPr/>
        </p:nvSpPr>
        <p:spPr>
          <a:xfrm>
            <a:off x="381000" y="125836"/>
            <a:ext cx="4818973" cy="5428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4320"/>
              </a:lnSpc>
            </a:pPr>
            <a:r>
              <a:rPr lang="en-US" sz="3600">
                <a:solidFill>
                  <a:srgbClr val="232D4B"/>
                </a:solidFill>
                <a:latin typeface="Garet Bold"/>
              </a:rPr>
              <a:t>RO: Level E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9375321" y="1090612"/>
            <a:ext cx="2931884" cy="200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>
                <a:solidFill>
                  <a:srgbClr val="232D4B"/>
                </a:solidFill>
                <a:latin typeface="Garet Bold"/>
              </a:rPr>
              <a:t>Skill Base &amp; Qualifications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9375321" y="3584975"/>
            <a:ext cx="6788146" cy="205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 dirty="0">
                <a:solidFill>
                  <a:srgbClr val="36464B"/>
                </a:solidFill>
                <a:latin typeface="Garet Bold"/>
              </a:rPr>
              <a:t>Service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685488" y="1090612"/>
            <a:ext cx="4724988" cy="205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>
              <a:lnSpc>
                <a:spcPts val="1560"/>
              </a:lnSpc>
            </a:pPr>
            <a:r>
              <a:rPr lang="en-US" sz="1300" dirty="0">
                <a:solidFill>
                  <a:srgbClr val="232D4B"/>
                </a:solidFill>
                <a:latin typeface="Garet Bold"/>
              </a:rPr>
              <a:t>Research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685488" y="1502010"/>
            <a:ext cx="7940546" cy="44086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Demonstrates institutional, national and international research leadership, esteem and impact.</a:t>
            </a: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Contributes to and leads significant funded activities impacting policy and/or practice at scale nationally and internationally; mentors and sponsors researcher development at all levels and/or across disciplines.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9375321" y="1502010"/>
            <a:ext cx="8324925" cy="369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Doctorate qualification or equivalent clinical/professional experience. Equivalencies and their recognition processes can be found in the Equivalence of Academic Staff Qualifications </a:t>
            </a:r>
            <a:r>
              <a:rPr lang="en-AU" sz="1100" dirty="0">
                <a:solidFill>
                  <a:srgbClr val="36464B"/>
                </a:solidFill>
                <a:latin typeface="Public Sans Thin Bold"/>
                <a:hlinkClick r:id="rId3"/>
              </a:rPr>
              <a:t>Policy</a:t>
            </a: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9375321" y="3994550"/>
            <a:ext cx="7981141" cy="44086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Demonstrates consistently impactful strategic leadership both internal and external to the University.</a:t>
            </a: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Contributes to a wide range of strategy, governance and/or partnering activities as a senior leader and University representative.</a:t>
            </a: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endParaRPr lang="en-AU" sz="1100" dirty="0">
              <a:solidFill>
                <a:srgbClr val="36464B"/>
              </a:solidFill>
              <a:latin typeface="Public Sans Thin Bold"/>
            </a:endParaRPr>
          </a:p>
          <a:p>
            <a:pPr marL="237492" lvl="1" indent="-118746">
              <a:lnSpc>
                <a:spcPts val="1540"/>
              </a:lnSpc>
              <a:buFont typeface="Arial"/>
              <a:buChar char="•"/>
            </a:pPr>
            <a:r>
              <a:rPr lang="en-AU" sz="1100" dirty="0">
                <a:solidFill>
                  <a:srgbClr val="36464B"/>
                </a:solidFill>
                <a:latin typeface="Public Sans Thin Bold"/>
              </a:rPr>
              <a:t>Makes a sustained, significant, positive impact on Flinders’ reputation through meaningful engagement and service at the national and international level.</a:t>
            </a:r>
            <a:endParaRPr lang="en-US" sz="1100" dirty="0">
              <a:solidFill>
                <a:srgbClr val="36464B"/>
              </a:solidFill>
              <a:latin typeface="Public Sans Thin 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F3A5132E6D024FB3E0001174C8961C" ma:contentTypeVersion="4" ma:contentTypeDescription="Create a new document." ma:contentTypeScope="" ma:versionID="7238b58ae79b700157d9b0e1d2a3d83d">
  <xsd:schema xmlns:xsd="http://www.w3.org/2001/XMLSchema" xmlns:xs="http://www.w3.org/2001/XMLSchema" xmlns:p="http://schemas.microsoft.com/office/2006/metadata/properties" xmlns:ns2="bbd16d57-8541-400a-bc1d-c85728586cc5" targetNamespace="http://schemas.microsoft.com/office/2006/metadata/properties" ma:root="true" ma:fieldsID="0740d1afb8e77993a900290702f07526" ns2:_="">
    <xsd:import namespace="bbd16d57-8541-400a-bc1d-c85728586c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d16d57-8541-400a-bc1d-c85728586c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64D077-7C6D-4CDF-9462-0AFACF823A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d16d57-8541-400a-bc1d-c85728586c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168F81C-5038-4EF1-A519-D6D98CC7B43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2F709E0-471F-4DEF-B132-24B8EE9280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474</Words>
  <Application>Microsoft Office PowerPoint</Application>
  <PresentationFormat>Custom</PresentationFormat>
  <Paragraphs>114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Public Sans Thin Bold</vt:lpstr>
      <vt:lpstr>Arial</vt:lpstr>
      <vt:lpstr>Calibri</vt:lpstr>
      <vt:lpstr>Garet Bold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Blank Templates - Level E </dc:title>
  <cp:lastModifiedBy>Emily Lawrie</cp:lastModifiedBy>
  <cp:revision>1</cp:revision>
  <dcterms:created xsi:type="dcterms:W3CDTF">2006-08-16T00:00:00Z</dcterms:created>
  <dcterms:modified xsi:type="dcterms:W3CDTF">2026-04-10T05:28:15Z</dcterms:modified>
  <dc:identifier>DAFkWwUvwxU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0x010100C2F3A5132E6D024FB3E0001174C8961C</vt:lpwstr>
  </property>
</Properties>
</file>